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61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255D1-6A6C-4BE3-9801-073E45F07BD8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6126A-5F21-4319-96B1-F994545625DB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828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027" y="943026"/>
            <a:ext cx="7772400" cy="829790"/>
          </a:xfrm>
        </p:spPr>
        <p:txBody>
          <a:bodyPr>
            <a:normAutofit/>
          </a:bodyPr>
          <a:lstStyle/>
          <a:p>
            <a:pPr>
              <a:lnSpc>
                <a:spcPts val="2700"/>
              </a:lnSpc>
            </a:pPr>
            <a:r>
              <a:rPr lang="ru-RU" sz="8800" dirty="0" smtClean="0"/>
              <a:t/>
            </a:r>
            <a:br>
              <a:rPr lang="ru-RU" sz="8800" dirty="0" smtClean="0"/>
            </a:br>
            <a:endParaRPr lang="ru-RU" sz="8800" dirty="0"/>
          </a:p>
        </p:txBody>
      </p:sp>
      <p:pic>
        <p:nvPicPr>
          <p:cNvPr id="1027" name="Picture 3" descr="C:\Users\Иванова Наталья\Desktop\viewIma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4628146"/>
            <a:ext cx="2000264" cy="222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1612"/>
            <a:ext cx="5169120" cy="528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928794" y="500042"/>
            <a:ext cx="56436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 МАТЕМАТИКИ В 3-А КЛАСІ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143372" y="2214554"/>
            <a:ext cx="50006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Подорож країнами казок</a:t>
            </a:r>
            <a:r>
              <a:rPr kumimoji="0" lang="uk-UA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857752" y="3714752"/>
            <a:ext cx="37147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(інтегрований урок з уроком літературного читання)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7" name="Picture 5" descr="C:\Users\1\Desktop\svH_pi8BRO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9" y="4627845"/>
            <a:ext cx="500066" cy="298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132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2844" y="428604"/>
            <a:ext cx="700092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 ) № 368. Скласти та обчислити можливі вирази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42844" y="1000108"/>
            <a:ext cx="864399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32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*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   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     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: в</a:t>
            </a:r>
            <a:r>
              <a:rPr lang="uk-UA" sz="32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uk-UA" sz="20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якщо  а і в можуть набувати значень: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2, 3, 4, 0, 6, 12.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143372" y="3429000"/>
            <a:ext cx="45005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) Самостійна робота.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Робота в парі (за картками)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C:\Users\1\Desktop\Без названия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86190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357166"/>
            <a:ext cx="42148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sng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uk-UA" sz="2400" b="1" i="1" u="sng" strike="noStrike" cap="none" normalizeH="0" baseline="0" dirty="0" err="1" smtClean="0">
                <a:ln>
                  <a:noFill/>
                </a:ln>
                <a:solidFill>
                  <a:srgbClr val="24406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Фізкультхфилинка</a:t>
            </a:r>
            <a:r>
              <a:rPr kumimoji="0" lang="uk-UA" sz="2400" b="1" i="1" u="sng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42844" y="1000108"/>
            <a:ext cx="5000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Музична пауза « Тишком-нишком».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0" name="Picture 4" descr="C:\Users\1\Desktop\autumn_leaves_0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715016"/>
            <a:ext cx="1000132" cy="991242"/>
          </a:xfrm>
          <a:prstGeom prst="rect">
            <a:avLst/>
          </a:prstGeom>
          <a:noFill/>
        </p:spPr>
      </p:pic>
      <p:pic>
        <p:nvPicPr>
          <p:cNvPr id="24581" name="Picture 5" descr="C:\Users\1\Desktop\Без названия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2286000" cy="2000250"/>
          </a:xfrm>
          <a:prstGeom prst="rect">
            <a:avLst/>
          </a:prstGeom>
          <a:noFill/>
        </p:spPr>
      </p:pic>
      <p:pic>
        <p:nvPicPr>
          <p:cNvPr id="24582" name="Picture 6" descr="C:\Users\1\Desktop\skazka_pro_snezhink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428868"/>
            <a:ext cx="1889756" cy="1968496"/>
          </a:xfrm>
          <a:prstGeom prst="rect">
            <a:avLst/>
          </a:prstGeom>
          <a:noFill/>
        </p:spPr>
      </p:pic>
      <p:pic>
        <p:nvPicPr>
          <p:cNvPr id="24583" name="Picture 7" descr="C:\Users\1\Desktop\skazka_pro_snezhink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428868"/>
            <a:ext cx="1767844" cy="1841504"/>
          </a:xfrm>
          <a:prstGeom prst="rect">
            <a:avLst/>
          </a:prstGeom>
          <a:noFill/>
        </p:spPr>
      </p:pic>
      <p:pic>
        <p:nvPicPr>
          <p:cNvPr id="24584" name="Picture 8" descr="C:\Users\1\Desktop\skazka_pro_snezhink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1714488"/>
            <a:ext cx="2438400" cy="2540000"/>
          </a:xfrm>
          <a:prstGeom prst="rect">
            <a:avLst/>
          </a:prstGeom>
          <a:noFill/>
        </p:spPr>
      </p:pic>
      <p:pic>
        <p:nvPicPr>
          <p:cNvPr id="24585" name="Picture 9" descr="C:\Users\1\Desktop\skazka_pro_snezhink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674054"/>
            <a:ext cx="1928826" cy="2009193"/>
          </a:xfrm>
          <a:prstGeom prst="rect">
            <a:avLst/>
          </a:prstGeom>
          <a:noFill/>
        </p:spPr>
      </p:pic>
      <p:pic>
        <p:nvPicPr>
          <p:cNvPr id="24586" name="Picture 10" descr="C:\Users\1\Desktop\skazka_pro_snezhink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286256"/>
            <a:ext cx="2008837" cy="2092538"/>
          </a:xfrm>
          <a:prstGeom prst="rect">
            <a:avLst/>
          </a:prstGeom>
          <a:noFill/>
        </p:spPr>
      </p:pic>
      <p:pic>
        <p:nvPicPr>
          <p:cNvPr id="12" name="Picture 4" descr="C:\Users\1\Desktop\autumn_leaves_02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24" y="5572140"/>
            <a:ext cx="886757" cy="878875"/>
          </a:xfrm>
          <a:prstGeom prst="rect">
            <a:avLst/>
          </a:prstGeom>
          <a:noFill/>
        </p:spPr>
      </p:pic>
      <p:pic>
        <p:nvPicPr>
          <p:cNvPr id="13" name="Picture 4" descr="C:\Users\1\Desktop\autumn_leaves_02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V="1">
            <a:off x="4000496" y="1428736"/>
            <a:ext cx="1071570" cy="1062045"/>
          </a:xfrm>
          <a:prstGeom prst="rect">
            <a:avLst/>
          </a:prstGeom>
          <a:noFill/>
        </p:spPr>
      </p:pic>
      <p:pic>
        <p:nvPicPr>
          <p:cNvPr id="14" name="Picture 10" descr="C:\Users\1\Desktop\skazka_pro_snezhink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4286256"/>
            <a:ext cx="2301239" cy="2397124"/>
          </a:xfrm>
          <a:prstGeom prst="rect">
            <a:avLst/>
          </a:prstGeom>
          <a:noFill/>
        </p:spPr>
      </p:pic>
      <p:pic>
        <p:nvPicPr>
          <p:cNvPr id="1027" name="Picture 3" descr="F:\494126206-612x61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8640"/>
            <a:ext cx="2988921" cy="230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Задачі 371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lang="uk-UA" sz="2800" i="1" dirty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Склади і розв’яжи задачі та порівняй їх.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2526" y="1484784"/>
            <a:ext cx="7937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578100" algn="l"/>
              </a:tabLst>
            </a:pPr>
            <a:r>
              <a:rPr lang="uk-UA" sz="3200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– 16 </a:t>
            </a:r>
            <a:r>
              <a:rPr lang="uk-UA" sz="3200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                                     ? м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78100" algn="l"/>
              </a:tabLst>
            </a:pPr>
            <a:r>
              <a:rPr lang="uk-UA" sz="3200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ІІ - ? на 8 м менше, ніж 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78100" algn="l"/>
              </a:tabLst>
            </a:pPr>
            <a:r>
              <a:rPr lang="uk-UA" sz="3200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ІІІ - [?] у 4 рази менше , ніж </a:t>
            </a:r>
            <a:r>
              <a:rPr lang="uk-UA" sz="3200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авая круглая скобка 3"/>
          <p:cNvSpPr/>
          <p:nvPr/>
        </p:nvSpPr>
        <p:spPr>
          <a:xfrm>
            <a:off x="4339243" y="1772816"/>
            <a:ext cx="45719" cy="640814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>
            <a:stCxn id="4" idx="0"/>
          </p:cNvCxnSpPr>
          <p:nvPr/>
        </p:nvCxnSpPr>
        <p:spPr>
          <a:xfrm flipH="1">
            <a:off x="2202784" y="1772816"/>
            <a:ext cx="2136459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авая фигурная скобка 9"/>
          <p:cNvSpPr/>
          <p:nvPr/>
        </p:nvSpPr>
        <p:spPr>
          <a:xfrm>
            <a:off x="4494276" y="1484784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круглая скобка 11"/>
          <p:cNvSpPr/>
          <p:nvPr/>
        </p:nvSpPr>
        <p:spPr>
          <a:xfrm>
            <a:off x="5250457" y="2269614"/>
            <a:ext cx="73152" cy="64807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5034433" y="2269614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4643344"/>
            <a:ext cx="2465371" cy="221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555777" y="3858514"/>
            <a:ext cx="5760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578100" algn="l"/>
              </a:tabLst>
            </a:pPr>
            <a:r>
              <a:rPr lang="uk-UA" sz="32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– 16 </a:t>
            </a:r>
            <a:r>
              <a:rPr lang="uk-UA" sz="32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                                          ? 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78100" algn="l"/>
              </a:tabLst>
            </a:pPr>
            <a:r>
              <a:rPr lang="uk-UA" sz="32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ІІ - ? </a:t>
            </a:r>
            <a:r>
              <a:rPr lang="uk-UA" sz="32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</a:t>
            </a:r>
            <a:r>
              <a:rPr lang="uk-UA" sz="32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 </a:t>
            </a:r>
            <a:r>
              <a:rPr lang="uk-UA" sz="32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разів </a:t>
            </a:r>
            <a:r>
              <a:rPr lang="uk-UA" sz="32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менше, ніж </a:t>
            </a:r>
            <a:endParaRPr lang="ru-RU" sz="3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578100" algn="l"/>
              </a:tabLst>
            </a:pPr>
            <a:r>
              <a:rPr lang="uk-UA" sz="32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ІІІ - [?] </a:t>
            </a:r>
            <a:r>
              <a:rPr lang="uk-UA" sz="32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</a:t>
            </a:r>
            <a:r>
              <a:rPr lang="uk-UA" sz="32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 м</a:t>
            </a:r>
            <a:r>
              <a:rPr lang="uk-UA" sz="32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менше , ніж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Правая круглая скобка 19"/>
          <p:cNvSpPr/>
          <p:nvPr/>
        </p:nvSpPr>
        <p:spPr>
          <a:xfrm>
            <a:off x="7020272" y="4005064"/>
            <a:ext cx="73152" cy="690736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5034433" y="4005064"/>
            <a:ext cx="198583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авая фигурная скобка 23"/>
          <p:cNvSpPr/>
          <p:nvPr/>
        </p:nvSpPr>
        <p:spPr>
          <a:xfrm>
            <a:off x="7143710" y="3858514"/>
            <a:ext cx="155448" cy="86819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авая круглая скобка 24"/>
          <p:cNvSpPr/>
          <p:nvPr/>
        </p:nvSpPr>
        <p:spPr>
          <a:xfrm>
            <a:off x="7431234" y="4509120"/>
            <a:ext cx="73152" cy="72371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7253438" y="4509120"/>
            <a:ext cx="2143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65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9816" y="1060291"/>
            <a:ext cx="4572000" cy="15788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sz="2800" dirty="0">
                <a:latin typeface="Times New Roman"/>
                <a:ea typeface="Times New Roman"/>
                <a:cs typeface="Times New Roman"/>
              </a:rPr>
              <a:t>16-8= 8 ( м)  -  у ІІ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sz="2800" dirty="0">
                <a:latin typeface="Times New Roman"/>
                <a:ea typeface="Times New Roman"/>
                <a:cs typeface="Times New Roman"/>
              </a:rPr>
              <a:t>16 +8= 24 ( м) – у м І і ІІ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uk-UA" sz="2800" dirty="0">
                <a:latin typeface="Times New Roman"/>
                <a:ea typeface="Times New Roman"/>
                <a:cs typeface="Times New Roman"/>
              </a:rPr>
              <a:t>24:4 = 6 ( м) – у ІІІ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83816"/>
            <a:ext cx="3902992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Відповідь:  6 м </a:t>
            </a:r>
            <a:r>
              <a:rPr lang="uk-UA" sz="2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тканини.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15348" y="3317125"/>
            <a:ext cx="4572000" cy="1547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sz="2800" dirty="0">
                <a:latin typeface="Times New Roman"/>
                <a:ea typeface="Times New Roman"/>
                <a:cs typeface="Times New Roman"/>
              </a:rPr>
              <a:t>16:8 =2 (м) –у ІІ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sz="2800" dirty="0">
                <a:latin typeface="Times New Roman"/>
                <a:ea typeface="Times New Roman"/>
                <a:cs typeface="Times New Roman"/>
              </a:rPr>
              <a:t>16+2 =18 (м) – у І і ІІ</a:t>
            </a: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uk-UA" sz="2800" dirty="0">
                <a:latin typeface="Times New Roman"/>
                <a:ea typeface="Times New Roman"/>
                <a:cs typeface="Times New Roman"/>
              </a:rPr>
              <a:t> 18-4= 14 ( м)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441" y="5085184"/>
            <a:ext cx="3902992" cy="5878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Відповідь: 20 м тканини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404664"/>
            <a:ext cx="2199064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3200" dirty="0" smtClean="0">
                <a:latin typeface="Times New Roman"/>
                <a:ea typeface="Calibri"/>
                <a:cs typeface="Times New Roman"/>
              </a:rPr>
              <a:t>Розв'язання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8" name="Picture 4" descr="C:\Users\1\Desktop\svH_pi8BRO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92259"/>
            <a:ext cx="1603640" cy="9584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58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0"/>
            <a:ext cx="9280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i="1" dirty="0" smtClean="0">
                <a:solidFill>
                  <a:prstClr val="black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2) Склади задачі про птахів–довгожителів за таблицею.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925161"/>
              </p:ext>
            </p:extLst>
          </p:nvPr>
        </p:nvGraphicFramePr>
        <p:xfrm>
          <a:off x="2267744" y="1772816"/>
          <a:ext cx="475252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1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32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Птах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/>
                        <a:t>Максимальна тривалість життя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2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Кондор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80 років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32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Беркут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80 років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32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Ворон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70 років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32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Страус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50 років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32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Лебідь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25</a:t>
                      </a:r>
                      <a:r>
                        <a:rPr lang="uk-UA" sz="2400" baseline="0" dirty="0" smtClean="0"/>
                        <a:t> років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327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 Дрізд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20 років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026" name="Picture 2" descr="F:\depositphotos_8048954-stock-photo-vulture-soaring-sede-boker-dese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1750041" cy="114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depositphotos_28216653-stock-photo-hunting-eag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1095089" cy="171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depositphotos_32647049-stock-photo-side-view-of-a-carri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96" y="4869160"/>
            <a:ext cx="1679216" cy="149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depositphotos_7412012-stock-photo-beautiful-ostric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332685"/>
            <a:ext cx="1567060" cy="156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depositphotos_11131652-stock-photo-white-swa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222" y="3231330"/>
            <a:ext cx="1895239" cy="135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depositphotos_9192849-stock-photo-blackbir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594" y="5301208"/>
            <a:ext cx="1876292" cy="124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98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68735"/>
            <a:ext cx="6759351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>
                <a:latin typeface="Times New Roman"/>
                <a:ea typeface="Times New Roman"/>
                <a:cs typeface="Times New Roman"/>
              </a:rPr>
              <a:t>VІІ. Розвиток математичних знань.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2050" name="Picture 2" descr="F:\image009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517" y="188640"/>
            <a:ext cx="226648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273546"/>
            <a:ext cx="3477106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b="1" i="1" u="dbl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</a:rPr>
              <a:t>1. Гра  « Телефон</a:t>
            </a:r>
            <a:r>
              <a:rPr lang="uk-UA" sz="3200" b="1" i="1" u="dbl" dirty="0" smtClean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3200" dirty="0">
              <a:ea typeface="Calibri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995834"/>
              </p:ext>
            </p:extLst>
          </p:nvPr>
        </p:nvGraphicFramePr>
        <p:xfrm>
          <a:off x="467544" y="2593789"/>
          <a:ext cx="6077585" cy="981456"/>
        </p:xfrm>
        <a:graphic>
          <a:graphicData uri="http://schemas.openxmlformats.org/drawingml/2006/table">
            <a:tbl>
              <a:tblPr firstRow="1" firstCol="1" bandRow="1"/>
              <a:tblGrid>
                <a:gridCol w="868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8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80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1560" y="4077072"/>
            <a:ext cx="7876041" cy="1623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1-й ряд                        </a:t>
            </a:r>
            <a:r>
              <a:rPr lang="uk-UA" sz="24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      2-й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ряд                        </a:t>
            </a:r>
            <a:r>
              <a:rPr lang="uk-UA" sz="2400" b="1" dirty="0" smtClean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3    -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й ряд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latin typeface="Times New Roman"/>
                <a:ea typeface="Times New Roman"/>
                <a:cs typeface="Times New Roman"/>
              </a:rPr>
              <a:t>72:9*5                               </a:t>
            </a:r>
            <a:r>
              <a:rPr lang="uk-UA" sz="2400" dirty="0" smtClean="0">
                <a:latin typeface="Times New Roman"/>
                <a:ea typeface="Times New Roman"/>
                <a:cs typeface="Times New Roman"/>
              </a:rPr>
              <a:t>  </a:t>
            </a:r>
            <a:r>
              <a:rPr lang="uk-UA" sz="2400" dirty="0">
                <a:latin typeface="Times New Roman"/>
                <a:ea typeface="Times New Roman"/>
                <a:cs typeface="Times New Roman"/>
              </a:rPr>
              <a:t>( 80-17): 7                       7*9-59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latin typeface="Times New Roman"/>
                <a:ea typeface="Times New Roman"/>
                <a:cs typeface="Times New Roman"/>
              </a:rPr>
              <a:t>6*6-28                                   ( 18+24):6                        6*7-34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2052" name="Picture 4" descr="F:\47661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48" y="1004081"/>
            <a:ext cx="847007" cy="119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28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035" y="549236"/>
            <a:ext cx="2920287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b="1" i="1" u="dbl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</a:rPr>
              <a:t>2. Веселі задачі</a:t>
            </a:r>
            <a:endParaRPr lang="ru-RU" sz="32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5023" y="1700808"/>
            <a:ext cx="6330244" cy="4131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а)</a:t>
            </a:r>
            <a:r>
              <a:rPr lang="uk-UA" sz="3200" dirty="0" smtClean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3200" u="sng" dirty="0" smtClean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Дві </a:t>
            </a:r>
            <a:r>
              <a:rPr lang="uk-UA" sz="3200" u="sng" dirty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білочки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 сиділи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І шишки всі </a:t>
            </a:r>
            <a:r>
              <a:rPr lang="uk-UA" sz="3200" u="sng" dirty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по 5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 ділили.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Шишок </a:t>
            </a:r>
            <a:r>
              <a:rPr lang="uk-UA" sz="3200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uk-UA" sz="3200" u="sng" dirty="0" smtClean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40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, білок -</a:t>
            </a:r>
            <a:r>
              <a:rPr lang="uk-UA" sz="3200" u="sng" dirty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7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А чи вистачить усім?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Жде ворона нетерпляче: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</a:t>
            </a:r>
            <a:r>
              <a:rPr lang="uk-UA" sz="3200" dirty="0" smtClean="0">
                <a:latin typeface="Times New Roman"/>
                <a:ea typeface="Times New Roman"/>
                <a:cs typeface="Times New Roman"/>
              </a:rPr>
              <a:t>Обіцяли 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їй остачу. </a:t>
            </a:r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3074" name="Picture 2" descr="F: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1784"/>
            <a:ext cx="3642066" cy="323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1\Desktop\Без названия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8184" y="4221088"/>
            <a:ext cx="2143125" cy="2143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867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6120680" cy="4057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б) </a:t>
            </a:r>
            <a:r>
              <a:rPr lang="uk-UA" sz="3200" u="sng" dirty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90 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штук горішків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Натаскали в нірку мишки,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Всі взяли собі </a:t>
            </a:r>
            <a:r>
              <a:rPr lang="uk-UA" sz="3200" u="sng" dirty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по 7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Залишилось </a:t>
            </a:r>
            <a:r>
              <a:rPr lang="uk-UA" sz="3200" u="sng" dirty="0">
                <a:uFill>
                  <a:solidFill>
                    <a:srgbClr val="FF0000"/>
                  </a:solidFill>
                </a:uFill>
                <a:latin typeface="Times New Roman"/>
                <a:ea typeface="Times New Roman"/>
                <a:cs typeface="Times New Roman"/>
              </a:rPr>
              <a:t>27</a:t>
            </a:r>
            <a:r>
              <a:rPr lang="uk-UA" sz="32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    От задача дітворі.</a:t>
            </a:r>
            <a:endParaRPr lang="ru-RU" sz="3200" dirty="0">
              <a:ea typeface="Calibri"/>
              <a:cs typeface="Times New Roman"/>
            </a:endParaRPr>
          </a:p>
          <a:p>
            <a:r>
              <a:rPr lang="uk-UA" sz="3200" dirty="0">
                <a:latin typeface="Times New Roman"/>
                <a:ea typeface="Times New Roman"/>
              </a:rPr>
              <a:t>    Скільки мишок у норі? </a:t>
            </a:r>
            <a:endParaRPr lang="ru-RU" sz="3200" dirty="0"/>
          </a:p>
        </p:txBody>
      </p:sp>
      <p:pic>
        <p:nvPicPr>
          <p:cNvPr id="4098" name="Picture 2" descr="F:\m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754326" cy="33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1\Desktop\Без названия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4678209"/>
            <a:ext cx="2143125" cy="2143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606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4140301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>
                <a:latin typeface="Times New Roman"/>
                <a:ea typeface="Times New Roman"/>
                <a:cs typeface="Times New Roman"/>
              </a:rPr>
              <a:t>VІІІ. Підсумок уроку.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3" name="Picture 7" descr="C:\Users\1\Desktop\image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048" y="202958"/>
            <a:ext cx="3867150" cy="30999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1376918"/>
            <a:ext cx="4414991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b="1" i="1" u="dbl" dirty="0">
                <a:solidFill>
                  <a:srgbClr val="244061"/>
                </a:solidFill>
                <a:latin typeface="Times New Roman"/>
                <a:ea typeface="Times New Roman"/>
                <a:cs typeface="Times New Roman"/>
              </a:rPr>
              <a:t>1.Відповіді на питання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5" name="Picture 5" descr="C:\Users\1\Desktop\Без названия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8073" y="4714875"/>
            <a:ext cx="2143125" cy="21431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8594" y="2648622"/>
            <a:ext cx="4572000" cy="2047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- Над чим працювали?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- Чому дорівнює </a:t>
            </a:r>
            <a:r>
              <a:rPr lang="uk-UA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0:а ?</a:t>
            </a:r>
            <a:endParaRPr lang="ru-RU" sz="3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>
                <a:latin typeface="Times New Roman"/>
                <a:ea typeface="Times New Roman"/>
                <a:cs typeface="Times New Roman"/>
              </a:rPr>
              <a:t>- Яке правило вивчили?</a:t>
            </a:r>
            <a:endParaRPr lang="ru-RU" sz="3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384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4568879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>
                <a:latin typeface="Times New Roman"/>
                <a:ea typeface="Times New Roman"/>
                <a:cs typeface="Times New Roman"/>
              </a:rPr>
              <a:t>ІX. </a:t>
            </a:r>
            <a:r>
              <a:rPr lang="uk-UA" sz="3200" b="1" dirty="0" smtClean="0">
                <a:latin typeface="Times New Roman"/>
                <a:ea typeface="Times New Roman"/>
                <a:cs typeface="Times New Roman"/>
              </a:rPr>
              <a:t>Домашнє  завдання </a:t>
            </a:r>
            <a:endParaRPr lang="ru-RU" sz="3200" dirty="0">
              <a:ea typeface="Calibri"/>
              <a:cs typeface="Times New Roman"/>
            </a:endParaRPr>
          </a:p>
        </p:txBody>
      </p:sp>
      <p:pic>
        <p:nvPicPr>
          <p:cNvPr id="5122" name="Picture 2" descr="F:\depositphotos_53339213-stock-illustration-cartoon-lobs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653" y="332656"/>
            <a:ext cx="2514055" cy="279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916832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№ 372, № 373, ст. 52, виконати; вивчити правило.</a:t>
            </a:r>
            <a:endParaRPr lang="ru-RU" sz="3200" dirty="0"/>
          </a:p>
        </p:txBody>
      </p:sp>
      <p:pic>
        <p:nvPicPr>
          <p:cNvPr id="5" name="Picture 4" descr="C:\Users\1\Desktop\svH_pi8BRO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373217"/>
            <a:ext cx="2484159" cy="1484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2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ванова Наталья\Desktop\viewIma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4795540"/>
            <a:ext cx="1903246" cy="1916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1\Desktop\svH_pi8BRO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4714884"/>
            <a:ext cx="500066" cy="29889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357166"/>
            <a:ext cx="74295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.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Ділення нуля. Неможливість ділення на о.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Складання й обчислення виразів.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Складання, розв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язування і порівняння задач.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42844" y="1428736"/>
            <a:ext cx="885831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Мета.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Ознайомити учнів з випадками ділення нуля н число;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розвивати вміння складати й обчислювати вирази;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складати, розв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язувати й порівнювати задачі;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розвивати увагу, логічне мислення, пам'ять, обчислювальні     навички;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виховувати інтерес до задач, до казок;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вчити добру, дружбі,бажанню прийти на допомогу товаришам;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жити в злагоді.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3714752"/>
            <a:ext cx="850109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Обладнання: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казкові герої ( Чоловік, Лев,Фазан, Заєць, Рак, Синя Свита        Навиворіт пошита; таблиці, картки, листочки, ліхтарики, будиночки; підручник)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C:\Users\1\Desktop\svH_pi8BRO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5643578"/>
            <a:ext cx="1603640" cy="9584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448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1205017"/>
            <a:ext cx="554799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Дякую всім за роботу! </a:t>
            </a:r>
            <a:endParaRPr lang="ru-RU" sz="4000" dirty="0">
              <a:solidFill>
                <a:schemeClr val="accent6">
                  <a:lumMod val="75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4879138" cy="301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18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3861048"/>
            <a:ext cx="3336230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7224" y="500042"/>
            <a:ext cx="42148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І.Привітання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1\Desktop\depositphotos_94283038-stock-photo-welcome-to-ukrain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142984"/>
            <a:ext cx="42100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898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1\Desktop\svH_pi8BRO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3225" y="5572140"/>
            <a:ext cx="1792780" cy="1071546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10" y="357166"/>
            <a:ext cx="54292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ІІ. Мотивація навчання.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Хто це сказав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C:\Users\1\Desktop\Jizhak_ta_zajec_ukr_nar_kazka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57166"/>
            <a:ext cx="2928958" cy="1947554"/>
          </a:xfrm>
          <a:prstGeom prst="rect">
            <a:avLst/>
          </a:prstGeom>
          <a:noFill/>
        </p:spPr>
      </p:pic>
      <p:pic>
        <p:nvPicPr>
          <p:cNvPr id="17411" name="Picture 3" descr="C:\Users\1\Desktop\image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571612"/>
            <a:ext cx="3214710" cy="1350961"/>
          </a:xfrm>
          <a:prstGeom prst="rect">
            <a:avLst/>
          </a:prstGeom>
          <a:noFill/>
        </p:spPr>
      </p:pic>
      <p:pic>
        <p:nvPicPr>
          <p:cNvPr id="17412" name="Picture 4" descr="C:\Users\1\Desktop\image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2571744"/>
            <a:ext cx="3099482" cy="2071702"/>
          </a:xfrm>
          <a:prstGeom prst="rect">
            <a:avLst/>
          </a:prstGeom>
          <a:noFill/>
        </p:spPr>
      </p:pic>
      <p:pic>
        <p:nvPicPr>
          <p:cNvPr id="17413" name="Picture 5" descr="C:\Users\1\Desktop\image0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00438"/>
            <a:ext cx="3143272" cy="2408457"/>
          </a:xfrm>
          <a:prstGeom prst="rect">
            <a:avLst/>
          </a:prstGeom>
          <a:noFill/>
        </p:spPr>
      </p:pic>
      <p:pic>
        <p:nvPicPr>
          <p:cNvPr id="17414" name="Picture 6" descr="C:\Users\1\Desktop\3ch_n_u2014_022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5000636"/>
            <a:ext cx="3786214" cy="1666875"/>
          </a:xfrm>
          <a:prstGeom prst="rect">
            <a:avLst/>
          </a:prstGeom>
          <a:noFill/>
        </p:spPr>
      </p:pic>
      <p:pic>
        <p:nvPicPr>
          <p:cNvPr id="17415" name="Picture 7" descr="C:\Users\1\Desktop\image01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2786058"/>
            <a:ext cx="2426990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500042"/>
            <a:ext cx="75009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ІІІ. Перевірка домашнього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завдання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C:\Users\1\Desktop\novyy_risuno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653946"/>
            <a:ext cx="1947734" cy="1204054"/>
          </a:xfrm>
          <a:prstGeom prst="rect">
            <a:avLst/>
          </a:prstGeom>
          <a:noFill/>
        </p:spPr>
      </p:pic>
      <p:pic>
        <p:nvPicPr>
          <p:cNvPr id="18435" name="Picture 3" descr="C:\Users\1\Desktop\image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142984"/>
            <a:ext cx="2560637" cy="2214578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1500174"/>
            <a:ext cx="285752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Х= 45; 1;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 = 1; 35;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  = 34; 1;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Х=68; 0;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786050" y="4214818"/>
            <a:ext cx="6000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( 9 кущів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Повна відповідь.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1\Desktop\svH_pi8BRO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715016"/>
            <a:ext cx="1603640" cy="958497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214290"/>
            <a:ext cx="4357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ІV. Усні обчислення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1285860"/>
            <a:ext cx="2501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dbl" dirty="0" smtClean="0">
                <a:solidFill>
                  <a:srgbClr val="7030A0"/>
                </a:solidFill>
              </a:rPr>
              <a:t>Гра « Бігунок»</a:t>
            </a:r>
            <a:r>
              <a:rPr lang="uk-UA" sz="2800" b="1" i="1" dirty="0" smtClean="0">
                <a:solidFill>
                  <a:srgbClr val="7030A0"/>
                </a:solidFill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9458" name="Picture 2" descr="C:\Users\1\Desktop\cover-e277a7057f6bd3cdd474ee8a2a94e74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85992"/>
            <a:ext cx="6049642" cy="3620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3069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u="dbl" dirty="0" smtClean="0">
                <a:solidFill>
                  <a:srgbClr val="7030A0"/>
                </a:solidFill>
              </a:rPr>
              <a:t>Гра « Ланцюжок»</a:t>
            </a:r>
            <a:r>
              <a:rPr lang="uk-UA" sz="2800" b="1" i="1" dirty="0" smtClean="0">
                <a:solidFill>
                  <a:srgbClr val="7030A0"/>
                </a:solidFill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3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1" y="4643344"/>
            <a:ext cx="2465371" cy="221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C:\Users\1\Desktop\929001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262014"/>
            <a:ext cx="5429288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500430" y="500042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C:\Users\1\Desktop\10899966-ripe-pears-isolated-on-white-backgr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500330" cy="2527586"/>
          </a:xfrm>
          <a:prstGeom prst="rect">
            <a:avLst/>
          </a:prstGeom>
          <a:noFill/>
        </p:spPr>
      </p:pic>
      <p:pic>
        <p:nvPicPr>
          <p:cNvPr id="21507" name="Picture 3" descr="C:\Users\1\Desktop\Без названия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428868"/>
            <a:ext cx="2643206" cy="2290763"/>
          </a:xfrm>
          <a:prstGeom prst="rect">
            <a:avLst/>
          </a:prstGeom>
          <a:noFill/>
        </p:spPr>
      </p:pic>
      <p:pic>
        <p:nvPicPr>
          <p:cNvPr id="21508" name="Picture 4" descr="C:\Users\1\Desktop\Без названия (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572008"/>
            <a:ext cx="2000264" cy="2000264"/>
          </a:xfrm>
          <a:prstGeom prst="rect">
            <a:avLst/>
          </a:prstGeom>
          <a:noFill/>
        </p:spPr>
      </p:pic>
      <p:pic>
        <p:nvPicPr>
          <p:cNvPr id="21509" name="Picture 5" descr="C:\Users\1\Desktop\Без названия (4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571612"/>
            <a:ext cx="2143125" cy="2143125"/>
          </a:xfrm>
          <a:prstGeom prst="rect">
            <a:avLst/>
          </a:prstGeom>
          <a:noFill/>
        </p:spPr>
      </p:pic>
      <p:pic>
        <p:nvPicPr>
          <p:cNvPr id="7" name="Picture 4" descr="C:\Users\1\Desktop\svH_pi8BRO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5715016"/>
            <a:ext cx="1603640" cy="958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928926" y="214290"/>
            <a:ext cx="60722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VІ. Робота над темою уроку.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428860" y="928670"/>
            <a:ext cx="65008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sng" strike="noStrike" cap="none" normalizeH="0" baseline="0" dirty="0" smtClean="0">
                <a:ln>
                  <a:noFill/>
                </a:ln>
                <a:solidFill>
                  <a:srgbClr val="24406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1.Ділення нуля.   Неможливість ділення на 0.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714612" y="1643050"/>
            <a:ext cx="42862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Складання та обчислення виразів.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5286380" y="2214554"/>
            <a:ext cx="34290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) № 367</a:t>
            </a:r>
            <a:r>
              <a:rPr kumimoji="0" lang="uk-UA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 </a:t>
            </a:r>
            <a:r>
              <a:rPr kumimoji="0" lang="uk-UA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Допоможи</a:t>
            </a:r>
            <a:r>
              <a:rPr kumimoji="0" lang="uk-UA" sz="2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2500298" y="3000372"/>
            <a:ext cx="60007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cs typeface="Times New Roman" pitchFamily="18" charset="0"/>
              </a:rPr>
              <a:t>4*0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cs typeface="Times New Roman" pitchFamily="18" charset="0"/>
              </a:rPr>
              <a:t>  = 0                     0 * 7= 0                8 * 0 = 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dirty="0" smtClean="0">
              <a:solidFill>
                <a:srgbClr val="7030A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u="sng" dirty="0" smtClean="0">
                <a:solidFill>
                  <a:srgbClr val="7030A0"/>
                </a:solidFill>
                <a:latin typeface="Calibri" pitchFamily="34" charset="0"/>
                <a:cs typeface="Times New Roman" pitchFamily="18" charset="0"/>
              </a:rPr>
              <a:t>0 : 4 = 0 </a:t>
            </a:r>
            <a:r>
              <a:rPr lang="uk-UA" sz="2400" dirty="0" smtClean="0">
                <a:solidFill>
                  <a:srgbClr val="7030A0"/>
                </a:solidFill>
                <a:latin typeface="Calibri" pitchFamily="34" charset="0"/>
                <a:cs typeface="Times New Roman" pitchFamily="18" charset="0"/>
              </a:rPr>
              <a:t>                      </a:t>
            </a:r>
            <a:r>
              <a:rPr lang="uk-UA" sz="2400" u="sng" dirty="0" smtClean="0">
                <a:solidFill>
                  <a:srgbClr val="7030A0"/>
                </a:solidFill>
                <a:latin typeface="Calibri" pitchFamily="34" charset="0"/>
                <a:cs typeface="Times New Roman" pitchFamily="18" charset="0"/>
              </a:rPr>
              <a:t>0 : 7= </a:t>
            </a:r>
            <a:r>
              <a:rPr lang="uk-UA" sz="2400" dirty="0" smtClean="0">
                <a:solidFill>
                  <a:srgbClr val="7030A0"/>
                </a:solidFill>
                <a:latin typeface="Calibri" pitchFamily="34" charset="0"/>
                <a:cs typeface="Times New Roman" pitchFamily="18" charset="0"/>
              </a:rPr>
              <a:t>0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cs typeface="Times New Roman" pitchFamily="18" charset="0"/>
              </a:rPr>
              <a:t>                </a:t>
            </a:r>
            <a:r>
              <a:rPr kumimoji="0" lang="uk-UA" sz="2400" b="0" i="0" u="sng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cs typeface="Times New Roman" pitchFamily="18" charset="0"/>
              </a:rPr>
              <a:t>0 : 8= 0        </a:t>
            </a:r>
            <a:endParaRPr kumimoji="0" lang="uk-UA" sz="2400" b="0" i="0" u="sng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1000100" y="4643446"/>
            <a:ext cx="45720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Висновок:       </a:t>
            </a:r>
            <a:r>
              <a:rPr kumimoji="0" lang="uk-UA" sz="4000" b="1" i="1" u="sng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0 : а =0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2071670" y="5715016"/>
            <a:ext cx="66437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Увага: ділити на нуль неможливо!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4" descr="C:\Users\1\Desktop\svH_pi8BRO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99503"/>
            <a:ext cx="1603640" cy="958497"/>
          </a:xfrm>
          <a:prstGeom prst="rect">
            <a:avLst/>
          </a:prstGeom>
          <a:noFill/>
        </p:spPr>
      </p:pic>
      <p:pic>
        <p:nvPicPr>
          <p:cNvPr id="2050" name="Picture 2" descr="F:\zajchik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40" y="29309"/>
            <a:ext cx="2853348" cy="305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22" y="3162458"/>
            <a:ext cx="1255885" cy="139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660</Words>
  <Application>Microsoft Office PowerPoint</Application>
  <PresentationFormat>Екран (4:3)</PresentationFormat>
  <Paragraphs>121</Paragraphs>
  <Slides>20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Иванова Наталья</dc:creator>
  <cp:lastModifiedBy>Користувач Windows</cp:lastModifiedBy>
  <cp:revision>49</cp:revision>
  <dcterms:created xsi:type="dcterms:W3CDTF">2018-09-10T19:52:10Z</dcterms:created>
  <dcterms:modified xsi:type="dcterms:W3CDTF">2018-11-27T11:54:18Z</dcterms:modified>
</cp:coreProperties>
</file>